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5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2065" r:id="rId3"/>
    <p:sldId id="2205" r:id="rId4"/>
    <p:sldId id="2267" r:id="rId5"/>
    <p:sldId id="2265" r:id="rId6"/>
    <p:sldId id="2266" r:id="rId7"/>
    <p:sldId id="2293" r:id="rId8"/>
    <p:sldId id="2344" r:id="rId9"/>
    <p:sldId id="2346" r:id="rId10"/>
    <p:sldId id="2351" r:id="rId11"/>
    <p:sldId id="2348" r:id="rId12"/>
    <p:sldId id="2347" r:id="rId13"/>
    <p:sldId id="2349" r:id="rId14"/>
    <p:sldId id="2345" r:id="rId15"/>
    <p:sldId id="2352" r:id="rId16"/>
    <p:sldId id="2353" r:id="rId17"/>
    <p:sldId id="2359" r:id="rId18"/>
    <p:sldId id="2354" r:id="rId19"/>
    <p:sldId id="2360" r:id="rId20"/>
    <p:sldId id="2355" r:id="rId21"/>
    <p:sldId id="2361" r:id="rId22"/>
    <p:sldId id="2356" r:id="rId23"/>
    <p:sldId id="2362" r:id="rId24"/>
    <p:sldId id="2357" r:id="rId25"/>
    <p:sldId id="2363" r:id="rId26"/>
    <p:sldId id="2358" r:id="rId27"/>
    <p:sldId id="2364" r:id="rId28"/>
    <p:sldId id="2365" r:id="rId29"/>
    <p:sldId id="2338" r:id="rId30"/>
    <p:sldId id="2340" r:id="rId31"/>
    <p:sldId id="2366" r:id="rId32"/>
  </p:sldIdLst>
  <p:sldSz cx="12192000" cy="6858000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N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30405"/>
    <a:srgbClr val="00FFFF"/>
    <a:srgbClr val="C9F1FF"/>
    <a:srgbClr val="FF0000"/>
    <a:srgbClr val="66FF66"/>
    <a:srgbClr val="2A6272"/>
    <a:srgbClr val="CC3300"/>
    <a:srgbClr val="FF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5260" autoAdjust="0"/>
  </p:normalViewPr>
  <p:slideViewPr>
    <p:cSldViewPr showGuides="1">
      <p:cViewPr varScale="1">
        <p:scale>
          <a:sx n="68" d="100"/>
          <a:sy n="68" d="100"/>
        </p:scale>
        <p:origin x="888" y="60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55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21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A3E67B5-20A1-4012-8AC6-32E2B34D61FB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36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36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CB07A28-8213-45FA-AD01-7C378028BF08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2" name="Picture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16486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03383" y="1556793"/>
            <a:ext cx="5664200" cy="2952328"/>
          </a:xfrm>
        </p:spPr>
        <p:txBody>
          <a:bodyPr anchor="ctr">
            <a:normAutofit/>
          </a:bodyPr>
          <a:lstStyle>
            <a:lvl1pPr marL="0" indent="0" algn="dist">
              <a:buFontTx/>
              <a:buNone/>
              <a:defRPr b="1">
                <a:solidFill>
                  <a:srgbClr val="314D5B"/>
                </a:solidFill>
                <a:latin typeface="Arial Rounded MT Bold" panose="020F0704030504030204"/>
                <a:cs typeface="Arial Rounded MT Bold" panose="020F0704030504030204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22904" y="116633"/>
            <a:ext cx="6144685" cy="1368152"/>
          </a:xfrm>
        </p:spPr>
        <p:txBody>
          <a:bodyPr anchor="ctr"/>
          <a:lstStyle>
            <a:lvl1pPr algn="r">
              <a:defRPr sz="3765" b="1" i="0">
                <a:solidFill>
                  <a:srgbClr val="D7E4E9"/>
                </a:solidFill>
                <a:latin typeface="Arial Rounded MT Bold" panose="020F0704030504030204"/>
                <a:cs typeface="Arial Rounded MT Bold" panose="020F0704030504030204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0" spc="188" dirty="0">
                <a:solidFill>
                  <a:srgbClr val="3C3C3D"/>
                </a:solidFill>
                <a:latin typeface="Arial Rounded MT Bold" panose="020F0704030504030204"/>
                <a:cs typeface="Arial Rounded MT Bold" panose="020F0704030504030204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 panose="020F0704030504030204"/>
                <a:cs typeface="Arial Rounded MT Bold" panose="020F0704030504030204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 panose="020F0704030504030204"/>
              <a:cs typeface="Arial Rounded MT Bold" panose="020F0704030504030204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0" kern="1200" spc="188" dirty="0">
                <a:solidFill>
                  <a:srgbClr val="3C3C3D"/>
                </a:solidFill>
                <a:latin typeface="Arial Rounded MT Bold" panose="020F0704030504030204"/>
                <a:ea typeface="+mn-ea"/>
                <a:cs typeface="Arial Rounded MT Bold" panose="020F0704030504030204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 panose="020F0704030504030204"/>
                <a:cs typeface="Arial Rounded MT Bold" panose="020F0704030504030204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 panose="020F0704030504030204"/>
              <a:cs typeface="Arial Rounded MT Bold" panose="020F07040305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 panose="020F0704030504030204"/>
                <a:cs typeface="Arial Rounded MT Bold" panose="020F0704030504030204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 panose="020F0704030504030204"/>
              <a:cs typeface="Arial Rounded MT Bold" panose="020F0704030504030204"/>
            </a:endParaRPr>
          </a:p>
        </p:txBody>
      </p:sp>
      <p:pic>
        <p:nvPicPr>
          <p:cNvPr id="14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4" y="2130438"/>
            <a:ext cx="103632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9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0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8" name="Picture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0" spc="188" dirty="0">
                <a:solidFill>
                  <a:srgbClr val="3C3C3D"/>
                </a:solidFill>
                <a:latin typeface="Arial Rounded MT Bold" panose="020F0704030504030204"/>
                <a:cs typeface="Arial Rounded MT Bold" panose="020F0704030504030204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 panose="020F0704030504030204"/>
                <a:cs typeface="Arial Rounded MT Bold" panose="020F0704030504030204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 panose="020F0704030504030204"/>
              <a:cs typeface="Arial Rounded MT Bold" panose="020F0704030504030204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0" kern="1200" spc="188" dirty="0">
                <a:solidFill>
                  <a:srgbClr val="3C3C3D"/>
                </a:solidFill>
                <a:latin typeface="Arial Rounded MT Bold" panose="020F0704030504030204"/>
                <a:ea typeface="+mn-ea"/>
                <a:cs typeface="Arial Rounded MT Bold" panose="020F0704030504030204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 panose="020F0704030504030204"/>
                <a:cs typeface="Arial Rounded MT Bold" panose="020F0704030504030204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 panose="020F0704030504030204"/>
              <a:cs typeface="Arial Rounded MT Bold" panose="020F07040305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 panose="020F0704030504030204"/>
                <a:cs typeface="Arial Rounded MT Bold" panose="020F0704030504030204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 panose="020F0704030504030204"/>
              <a:cs typeface="Arial Rounded MT Bold" panose="020F0704030504030204"/>
            </a:endParaRPr>
          </a:p>
        </p:txBody>
      </p:sp>
      <p:pic>
        <p:nvPicPr>
          <p:cNvPr id="12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13"/>
            <a:ext cx="10363201" cy="1362075"/>
          </a:xfrm>
        </p:spPr>
        <p:txBody>
          <a:bodyPr anchor="t"/>
          <a:lstStyle>
            <a:lvl1pPr algn="l">
              <a:defRPr sz="3765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7" y="2906713"/>
            <a:ext cx="10363201" cy="1500187"/>
          </a:xfrm>
        </p:spPr>
        <p:txBody>
          <a:bodyPr anchor="b"/>
          <a:lstStyle>
            <a:lvl1pPr marL="0" indent="0">
              <a:buNone/>
              <a:defRPr sz="1880">
                <a:solidFill>
                  <a:schemeClr val="tx1">
                    <a:tint val="75000"/>
                  </a:schemeClr>
                </a:solidFill>
              </a:defRPr>
            </a:lvl1pPr>
            <a:lvl2pPr marL="429895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2pPr>
            <a:lvl3pPr marL="860425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3pPr>
            <a:lvl4pPr marL="129032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4pPr>
            <a:lvl5pPr marL="172021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5pPr>
            <a:lvl6pPr marL="215074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6pPr>
            <a:lvl7pPr marL="258064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7pPr>
            <a:lvl8pPr marL="301053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8pPr>
            <a:lvl9pPr marL="344106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5"/>
            </a:lvl1pPr>
            <a:lvl2pPr>
              <a:defRPr sz="2260"/>
            </a:lvl2pPr>
            <a:lvl3pPr>
              <a:defRPr sz="1880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5"/>
            </a:lvl1pPr>
            <a:lvl2pPr>
              <a:defRPr sz="2260"/>
            </a:lvl2pPr>
            <a:lvl3pPr>
              <a:defRPr sz="1880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60" b="1"/>
            </a:lvl1pPr>
            <a:lvl2pPr marL="429895" indent="0">
              <a:buNone/>
              <a:defRPr sz="1880" b="1"/>
            </a:lvl2pPr>
            <a:lvl3pPr marL="860425" indent="0">
              <a:buNone/>
              <a:defRPr sz="1695" b="1"/>
            </a:lvl3pPr>
            <a:lvl4pPr marL="1290320" indent="0">
              <a:buNone/>
              <a:defRPr sz="1505" b="1"/>
            </a:lvl4pPr>
            <a:lvl5pPr marL="1720215" indent="0">
              <a:buNone/>
              <a:defRPr sz="1505" b="1"/>
            </a:lvl5pPr>
            <a:lvl6pPr marL="2150745" indent="0">
              <a:buNone/>
              <a:defRPr sz="1505" b="1"/>
            </a:lvl6pPr>
            <a:lvl7pPr marL="2580640" indent="0">
              <a:buNone/>
              <a:defRPr sz="1505" b="1"/>
            </a:lvl7pPr>
            <a:lvl8pPr marL="3010535" indent="0">
              <a:buNone/>
              <a:defRPr sz="1505" b="1"/>
            </a:lvl8pPr>
            <a:lvl9pPr marL="3441065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60"/>
            </a:lvl1pPr>
            <a:lvl2pPr>
              <a:defRPr sz="1880"/>
            </a:lvl2pPr>
            <a:lvl3pPr>
              <a:defRPr sz="1695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60" b="1"/>
            </a:lvl1pPr>
            <a:lvl2pPr marL="429895" indent="0">
              <a:buNone/>
              <a:defRPr sz="1880" b="1"/>
            </a:lvl2pPr>
            <a:lvl3pPr marL="860425" indent="0">
              <a:buNone/>
              <a:defRPr sz="1695" b="1"/>
            </a:lvl3pPr>
            <a:lvl4pPr marL="1290320" indent="0">
              <a:buNone/>
              <a:defRPr sz="1505" b="1"/>
            </a:lvl4pPr>
            <a:lvl5pPr marL="1720215" indent="0">
              <a:buNone/>
              <a:defRPr sz="1505" b="1"/>
            </a:lvl5pPr>
            <a:lvl6pPr marL="2150745" indent="0">
              <a:buNone/>
              <a:defRPr sz="1505" b="1"/>
            </a:lvl6pPr>
            <a:lvl7pPr marL="2580640" indent="0">
              <a:buNone/>
              <a:defRPr sz="1505" b="1"/>
            </a:lvl7pPr>
            <a:lvl8pPr marL="3010535" indent="0">
              <a:buNone/>
              <a:defRPr sz="1505" b="1"/>
            </a:lvl8pPr>
            <a:lvl9pPr marL="3441065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60"/>
            </a:lvl1pPr>
            <a:lvl2pPr>
              <a:defRPr sz="1880"/>
            </a:lvl2pPr>
            <a:lvl3pPr>
              <a:defRPr sz="1695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0"/>
            </a:lvl1pPr>
            <a:lvl2pPr>
              <a:defRPr sz="2635"/>
            </a:lvl2pPr>
            <a:lvl3pPr>
              <a:defRPr sz="2260"/>
            </a:lvl3pPr>
            <a:lvl4pPr>
              <a:defRPr sz="1880"/>
            </a:lvl4pPr>
            <a:lvl5pPr>
              <a:defRPr sz="1880"/>
            </a:lvl5pPr>
            <a:lvl6pPr>
              <a:defRPr sz="1880"/>
            </a:lvl6pPr>
            <a:lvl7pPr>
              <a:defRPr sz="1880"/>
            </a:lvl7pPr>
            <a:lvl8pPr>
              <a:defRPr sz="1880"/>
            </a:lvl8pPr>
            <a:lvl9pPr>
              <a:defRPr sz="188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5"/>
            </a:lvl1pPr>
            <a:lvl2pPr marL="429895" indent="0">
              <a:buNone/>
              <a:defRPr sz="1130"/>
            </a:lvl2pPr>
            <a:lvl3pPr marL="860425" indent="0">
              <a:buNone/>
              <a:defRPr sz="940"/>
            </a:lvl3pPr>
            <a:lvl4pPr marL="1290320" indent="0">
              <a:buNone/>
              <a:defRPr sz="845"/>
            </a:lvl4pPr>
            <a:lvl5pPr marL="1720215" indent="0">
              <a:buNone/>
              <a:defRPr sz="845"/>
            </a:lvl5pPr>
            <a:lvl6pPr marL="2150745" indent="0">
              <a:buNone/>
              <a:defRPr sz="845"/>
            </a:lvl6pPr>
            <a:lvl7pPr marL="2580640" indent="0">
              <a:buNone/>
              <a:defRPr sz="845"/>
            </a:lvl7pPr>
            <a:lvl8pPr marL="3010535" indent="0">
              <a:buNone/>
              <a:defRPr sz="845"/>
            </a:lvl8pPr>
            <a:lvl9pPr marL="3441065" indent="0">
              <a:buNone/>
              <a:defRPr sz="84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0"/>
            </a:lvl1pPr>
            <a:lvl2pPr marL="429895" indent="0">
              <a:buNone/>
              <a:defRPr sz="2635"/>
            </a:lvl2pPr>
            <a:lvl3pPr marL="860425" indent="0">
              <a:buNone/>
              <a:defRPr sz="2260"/>
            </a:lvl3pPr>
            <a:lvl4pPr marL="1290320" indent="0">
              <a:buNone/>
              <a:defRPr sz="1880"/>
            </a:lvl4pPr>
            <a:lvl5pPr marL="1720215" indent="0">
              <a:buNone/>
              <a:defRPr sz="1880"/>
            </a:lvl5pPr>
            <a:lvl6pPr marL="2150745" indent="0">
              <a:buNone/>
              <a:defRPr sz="1880"/>
            </a:lvl6pPr>
            <a:lvl7pPr marL="2580640" indent="0">
              <a:buNone/>
              <a:defRPr sz="1880"/>
            </a:lvl7pPr>
            <a:lvl8pPr marL="3010535" indent="0">
              <a:buNone/>
              <a:defRPr sz="1880"/>
            </a:lvl8pPr>
            <a:lvl9pPr marL="3441065" indent="0">
              <a:buNone/>
              <a:defRPr sz="188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5"/>
            </a:lvl1pPr>
            <a:lvl2pPr marL="429895" indent="0">
              <a:buNone/>
              <a:defRPr sz="1130"/>
            </a:lvl2pPr>
            <a:lvl3pPr marL="860425" indent="0">
              <a:buNone/>
              <a:defRPr sz="940"/>
            </a:lvl3pPr>
            <a:lvl4pPr marL="1290320" indent="0">
              <a:buNone/>
              <a:defRPr sz="845"/>
            </a:lvl4pPr>
            <a:lvl5pPr marL="1720215" indent="0">
              <a:buNone/>
              <a:defRPr sz="845"/>
            </a:lvl5pPr>
            <a:lvl6pPr marL="2150745" indent="0">
              <a:buNone/>
              <a:defRPr sz="845"/>
            </a:lvl6pPr>
            <a:lvl7pPr marL="2580640" indent="0">
              <a:buNone/>
              <a:defRPr sz="845"/>
            </a:lvl7pPr>
            <a:lvl8pPr marL="3010535" indent="0">
              <a:buNone/>
              <a:defRPr sz="845"/>
            </a:lvl8pPr>
            <a:lvl9pPr marL="3441065" indent="0">
              <a:buNone/>
              <a:defRPr sz="84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88187" y="-27384"/>
            <a:ext cx="12424880" cy="44644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3087" y="4406913"/>
            <a:ext cx="10363201" cy="1362075"/>
          </a:xfrm>
        </p:spPr>
        <p:txBody>
          <a:bodyPr anchor="ctr"/>
          <a:lstStyle>
            <a:lvl1pPr algn="l">
              <a:defRPr sz="3765" b="1" cap="all">
                <a:solidFill>
                  <a:srgbClr val="314D5B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3887756" y="1"/>
            <a:ext cx="7438528" cy="4406900"/>
          </a:xfrm>
        </p:spPr>
        <p:txBody>
          <a:bodyPr anchor="b"/>
          <a:lstStyle>
            <a:lvl1pPr marL="0" indent="0" algn="r">
              <a:buNone/>
              <a:defRPr sz="4140">
                <a:solidFill>
                  <a:srgbClr val="D7E4E9"/>
                </a:solidFill>
              </a:defRPr>
            </a:lvl1pPr>
            <a:lvl2pPr marL="429895" indent="0">
              <a:buNone/>
              <a:defRPr sz="1695"/>
            </a:lvl2pPr>
            <a:lvl3pPr marL="860425" indent="0">
              <a:buNone/>
              <a:defRPr sz="1505"/>
            </a:lvl3pPr>
            <a:lvl4pPr marL="1290320" indent="0">
              <a:buNone/>
              <a:defRPr sz="1315"/>
            </a:lvl4pPr>
            <a:lvl5pPr marL="1720215" indent="0">
              <a:buNone/>
              <a:defRPr sz="1315"/>
            </a:lvl5pPr>
            <a:lvl6pPr marL="2150745" indent="0">
              <a:buNone/>
              <a:defRPr sz="1315"/>
            </a:lvl6pPr>
            <a:lvl7pPr marL="2580640" indent="0">
              <a:buNone/>
              <a:defRPr sz="1315"/>
            </a:lvl7pPr>
            <a:lvl8pPr marL="3010535" indent="0">
              <a:buNone/>
              <a:defRPr sz="1315"/>
            </a:lvl8pPr>
            <a:lvl9pPr marL="3441065" indent="0">
              <a:buNone/>
              <a:defRPr sz="1315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" y="115901"/>
            <a:ext cx="3790951" cy="41052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5"/>
            </a:lvl1pPr>
            <a:lvl2pPr>
              <a:defRPr sz="2260"/>
            </a:lvl2pPr>
            <a:lvl3pPr>
              <a:defRPr sz="1880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5"/>
            </a:lvl1pPr>
            <a:lvl2pPr>
              <a:defRPr sz="2260"/>
            </a:lvl2pPr>
            <a:lvl3pPr>
              <a:defRPr sz="1880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3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60" b="1"/>
            </a:lvl1pPr>
            <a:lvl2pPr marL="429895" indent="0">
              <a:buNone/>
              <a:defRPr sz="1880" b="1"/>
            </a:lvl2pPr>
            <a:lvl3pPr marL="860425" indent="0">
              <a:buNone/>
              <a:defRPr sz="1695" b="1"/>
            </a:lvl3pPr>
            <a:lvl4pPr marL="1290320" indent="0">
              <a:buNone/>
              <a:defRPr sz="1505" b="1"/>
            </a:lvl4pPr>
            <a:lvl5pPr marL="1720215" indent="0">
              <a:buNone/>
              <a:defRPr sz="1505" b="1"/>
            </a:lvl5pPr>
            <a:lvl6pPr marL="2150745" indent="0">
              <a:buNone/>
              <a:defRPr sz="1505" b="1"/>
            </a:lvl6pPr>
            <a:lvl7pPr marL="2580640" indent="0">
              <a:buNone/>
              <a:defRPr sz="1505" b="1"/>
            </a:lvl7pPr>
            <a:lvl8pPr marL="3010535" indent="0">
              <a:buNone/>
              <a:defRPr sz="1505" b="1"/>
            </a:lvl8pPr>
            <a:lvl9pPr marL="3441065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60"/>
            </a:lvl1pPr>
            <a:lvl2pPr>
              <a:defRPr sz="1880"/>
            </a:lvl2pPr>
            <a:lvl3pPr>
              <a:defRPr sz="1695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60" b="1"/>
            </a:lvl1pPr>
            <a:lvl2pPr marL="429895" indent="0">
              <a:buNone/>
              <a:defRPr sz="1880" b="1"/>
            </a:lvl2pPr>
            <a:lvl3pPr marL="860425" indent="0">
              <a:buNone/>
              <a:defRPr sz="1695" b="1"/>
            </a:lvl3pPr>
            <a:lvl4pPr marL="1290320" indent="0">
              <a:buNone/>
              <a:defRPr sz="1505" b="1"/>
            </a:lvl4pPr>
            <a:lvl5pPr marL="1720215" indent="0">
              <a:buNone/>
              <a:defRPr sz="1505" b="1"/>
            </a:lvl5pPr>
            <a:lvl6pPr marL="2150745" indent="0">
              <a:buNone/>
              <a:defRPr sz="1505" b="1"/>
            </a:lvl6pPr>
            <a:lvl7pPr marL="2580640" indent="0">
              <a:buNone/>
              <a:defRPr sz="1505" b="1"/>
            </a:lvl7pPr>
            <a:lvl8pPr marL="3010535" indent="0">
              <a:buNone/>
              <a:defRPr sz="1505" b="1"/>
            </a:lvl8pPr>
            <a:lvl9pPr marL="3441065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60"/>
            </a:lvl1pPr>
            <a:lvl2pPr>
              <a:defRPr sz="1880"/>
            </a:lvl2pPr>
            <a:lvl3pPr>
              <a:defRPr sz="1695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0"/>
            </a:lvl1pPr>
            <a:lvl2pPr>
              <a:defRPr sz="2635"/>
            </a:lvl2pPr>
            <a:lvl3pPr>
              <a:defRPr sz="2260"/>
            </a:lvl3pPr>
            <a:lvl4pPr>
              <a:defRPr sz="1880"/>
            </a:lvl4pPr>
            <a:lvl5pPr>
              <a:defRPr sz="1880"/>
            </a:lvl5pPr>
            <a:lvl6pPr>
              <a:defRPr sz="1880"/>
            </a:lvl6pPr>
            <a:lvl7pPr>
              <a:defRPr sz="1880"/>
            </a:lvl7pPr>
            <a:lvl8pPr>
              <a:defRPr sz="1880"/>
            </a:lvl8pPr>
            <a:lvl9pPr>
              <a:defRPr sz="188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5"/>
            </a:lvl1pPr>
            <a:lvl2pPr marL="429895" indent="0">
              <a:buNone/>
              <a:defRPr sz="1130"/>
            </a:lvl2pPr>
            <a:lvl3pPr marL="860425" indent="0">
              <a:buNone/>
              <a:defRPr sz="940"/>
            </a:lvl3pPr>
            <a:lvl4pPr marL="1290320" indent="0">
              <a:buNone/>
              <a:defRPr sz="845"/>
            </a:lvl4pPr>
            <a:lvl5pPr marL="1720215" indent="0">
              <a:buNone/>
              <a:defRPr sz="845"/>
            </a:lvl5pPr>
            <a:lvl6pPr marL="2150745" indent="0">
              <a:buNone/>
              <a:defRPr sz="845"/>
            </a:lvl6pPr>
            <a:lvl7pPr marL="2580640" indent="0">
              <a:buNone/>
              <a:defRPr sz="845"/>
            </a:lvl7pPr>
            <a:lvl8pPr marL="3010535" indent="0">
              <a:buNone/>
              <a:defRPr sz="845"/>
            </a:lvl8pPr>
            <a:lvl9pPr marL="3441065" indent="0">
              <a:buNone/>
              <a:defRPr sz="84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0"/>
            </a:lvl1pPr>
            <a:lvl2pPr marL="429895" indent="0">
              <a:buNone/>
              <a:defRPr sz="2635"/>
            </a:lvl2pPr>
            <a:lvl3pPr marL="860425" indent="0">
              <a:buNone/>
              <a:defRPr sz="2260"/>
            </a:lvl3pPr>
            <a:lvl4pPr marL="1290320" indent="0">
              <a:buNone/>
              <a:defRPr sz="1880"/>
            </a:lvl4pPr>
            <a:lvl5pPr marL="1720215" indent="0">
              <a:buNone/>
              <a:defRPr sz="1880"/>
            </a:lvl5pPr>
            <a:lvl6pPr marL="2150745" indent="0">
              <a:buNone/>
              <a:defRPr sz="1880"/>
            </a:lvl6pPr>
            <a:lvl7pPr marL="2580640" indent="0">
              <a:buNone/>
              <a:defRPr sz="1880"/>
            </a:lvl7pPr>
            <a:lvl8pPr marL="3010535" indent="0">
              <a:buNone/>
              <a:defRPr sz="1880"/>
            </a:lvl8pPr>
            <a:lvl9pPr marL="3441065" indent="0">
              <a:buNone/>
              <a:defRPr sz="188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5"/>
            </a:lvl1pPr>
            <a:lvl2pPr marL="429895" indent="0">
              <a:buNone/>
              <a:defRPr sz="1130"/>
            </a:lvl2pPr>
            <a:lvl3pPr marL="860425" indent="0">
              <a:buNone/>
              <a:defRPr sz="940"/>
            </a:lvl3pPr>
            <a:lvl4pPr marL="1290320" indent="0">
              <a:buNone/>
              <a:defRPr sz="845"/>
            </a:lvl4pPr>
            <a:lvl5pPr marL="1720215" indent="0">
              <a:buNone/>
              <a:defRPr sz="845"/>
            </a:lvl5pPr>
            <a:lvl6pPr marL="2150745" indent="0">
              <a:buNone/>
              <a:defRPr sz="845"/>
            </a:lvl6pPr>
            <a:lvl7pPr marL="2580640" indent="0">
              <a:buNone/>
              <a:defRPr sz="845"/>
            </a:lvl7pPr>
            <a:lvl8pPr marL="3010535" indent="0">
              <a:buNone/>
              <a:defRPr sz="845"/>
            </a:lvl8pPr>
            <a:lvl9pPr marL="3441065" indent="0">
              <a:buNone/>
              <a:defRPr sz="84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 panose="020F0704030504030204"/>
                <a:cs typeface="Arial Rounded MT Bold" panose="020F0704030504030204"/>
              </a:rPr>
              <a:t>www.gestaopublica.com.br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3" y="908720"/>
            <a:ext cx="10972800" cy="54726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61" y="26572"/>
            <a:ext cx="11010939" cy="792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pic>
        <p:nvPicPr>
          <p:cNvPr id="2" name="Picture 1" descr="Logo_GP.pn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6019" tIns="43010" rIns="86019" bIns="43010" numCol="1" anchor="ctr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Ä"/>
              <a:defRPr sz="240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‹nº›</a:t>
            </a:fld>
            <a:endParaRPr lang="pt-BR" sz="1505" b="0" dirty="0">
              <a:solidFill>
                <a:srgbClr val="4D4D4D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10">
          <a:solidFill>
            <a:srgbClr val="D7E4E9"/>
          </a:solidFill>
          <a:latin typeface="Arial Rounded MT Bold" panose="020F0704030504030204"/>
          <a:ea typeface="+mj-ea"/>
          <a:cs typeface="Arial Rounded MT Bold" panose="020F0704030504030204"/>
        </a:defRPr>
      </a:lvl1pPr>
      <a:lvl2pPr algn="ctr" rtl="0" fontAlgn="base">
        <a:spcBef>
          <a:spcPct val="0"/>
        </a:spcBef>
        <a:spcAft>
          <a:spcPct val="0"/>
        </a:spcAft>
        <a:defRPr sz="4140">
          <a:solidFill>
            <a:srgbClr val="FF9900"/>
          </a:solidFill>
          <a:latin typeface="Franklin Gothic Medium" panose="020B0603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40">
          <a:solidFill>
            <a:srgbClr val="FF9900"/>
          </a:solidFill>
          <a:latin typeface="Franklin Gothic Medium" panose="020B0603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40">
          <a:solidFill>
            <a:srgbClr val="FF9900"/>
          </a:solidFill>
          <a:latin typeface="Franklin Gothic Medium" panose="020B0603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40">
          <a:solidFill>
            <a:srgbClr val="FF9900"/>
          </a:solidFill>
          <a:latin typeface="Franklin Gothic Medium" panose="020B0603020102020204" pitchFamily="34" charset="0"/>
        </a:defRPr>
      </a:lvl5pPr>
      <a:lvl6pPr marL="429895" algn="ctr" rtl="0" fontAlgn="base">
        <a:spcBef>
          <a:spcPct val="0"/>
        </a:spcBef>
        <a:spcAft>
          <a:spcPct val="0"/>
        </a:spcAft>
        <a:defRPr sz="4140">
          <a:solidFill>
            <a:srgbClr val="FF9900"/>
          </a:solidFill>
          <a:latin typeface="Franklin Gothic Medium" panose="020B0603020102020204" pitchFamily="34" charset="0"/>
        </a:defRPr>
      </a:lvl6pPr>
      <a:lvl7pPr marL="860425" algn="ctr" rtl="0" fontAlgn="base">
        <a:spcBef>
          <a:spcPct val="0"/>
        </a:spcBef>
        <a:spcAft>
          <a:spcPct val="0"/>
        </a:spcAft>
        <a:defRPr sz="4140">
          <a:solidFill>
            <a:srgbClr val="FF9900"/>
          </a:solidFill>
          <a:latin typeface="Franklin Gothic Medium" panose="020B0603020102020204" pitchFamily="34" charset="0"/>
        </a:defRPr>
      </a:lvl7pPr>
      <a:lvl8pPr marL="1290320" algn="ctr" rtl="0" fontAlgn="base">
        <a:spcBef>
          <a:spcPct val="0"/>
        </a:spcBef>
        <a:spcAft>
          <a:spcPct val="0"/>
        </a:spcAft>
        <a:defRPr sz="4140">
          <a:solidFill>
            <a:srgbClr val="FF9900"/>
          </a:solidFill>
          <a:latin typeface="Franklin Gothic Medium" panose="020B0603020102020204" pitchFamily="34" charset="0"/>
        </a:defRPr>
      </a:lvl8pPr>
      <a:lvl9pPr marL="1720215" algn="ctr" rtl="0" fontAlgn="base">
        <a:spcBef>
          <a:spcPct val="0"/>
        </a:spcBef>
        <a:spcAft>
          <a:spcPct val="0"/>
        </a:spcAft>
        <a:defRPr sz="4140">
          <a:solidFill>
            <a:srgbClr val="FF9900"/>
          </a:solidFill>
          <a:latin typeface="Franklin Gothic Medium" panose="020B0603020102020204" pitchFamily="34" charset="0"/>
        </a:defRPr>
      </a:lvl9pPr>
    </p:titleStyle>
    <p:bodyStyle>
      <a:lvl1pPr marL="322580" indent="-322580" algn="l" rtl="0" fontAlgn="base">
        <a:spcBef>
          <a:spcPct val="20000"/>
        </a:spcBef>
        <a:spcAft>
          <a:spcPct val="0"/>
        </a:spcAft>
        <a:buChar char="•"/>
        <a:defRPr sz="3010" b="1">
          <a:solidFill>
            <a:srgbClr val="314D5B"/>
          </a:solidFill>
          <a:latin typeface="Calibri" panose="020F0502020204030204"/>
          <a:ea typeface="+mn-ea"/>
          <a:cs typeface="Calibri" panose="020F0502020204030204"/>
        </a:defRPr>
      </a:lvl1pPr>
      <a:lvl2pPr marL="699135" indent="-268605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sz="2635">
          <a:solidFill>
            <a:schemeClr val="tx1"/>
          </a:solidFill>
          <a:latin typeface="Calibri" panose="020F0502020204030204"/>
          <a:cs typeface="Calibri" panose="020F0502020204030204"/>
        </a:defRPr>
      </a:lvl2pPr>
      <a:lvl3pPr marL="1075055" indent="-215265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Ä"/>
        <a:defRPr sz="2260">
          <a:solidFill>
            <a:srgbClr val="4D4D4D"/>
          </a:solidFill>
          <a:latin typeface="Calibri" panose="020F0502020204030204"/>
          <a:cs typeface="Calibri" panose="020F0502020204030204"/>
        </a:defRPr>
      </a:lvl3pPr>
      <a:lvl4pPr marL="1505585" indent="-215265" algn="l" rtl="0" fontAlgn="base">
        <a:spcBef>
          <a:spcPct val="20000"/>
        </a:spcBef>
        <a:spcAft>
          <a:spcPct val="0"/>
        </a:spcAft>
        <a:buChar char="–"/>
        <a:defRPr sz="1880">
          <a:solidFill>
            <a:srgbClr val="4D4D4D"/>
          </a:solidFill>
          <a:latin typeface="Calibri" panose="020F0502020204030204"/>
          <a:cs typeface="Calibri" panose="020F0502020204030204"/>
        </a:defRPr>
      </a:lvl4pPr>
      <a:lvl5pPr marL="1935480" indent="-215265" algn="l" rtl="0" fontAlgn="base">
        <a:spcBef>
          <a:spcPct val="20000"/>
        </a:spcBef>
        <a:spcAft>
          <a:spcPct val="0"/>
        </a:spcAft>
        <a:buChar char="»"/>
        <a:defRPr sz="1880">
          <a:solidFill>
            <a:srgbClr val="4D4D4D"/>
          </a:solidFill>
          <a:latin typeface="Calibri" panose="020F0502020204030204"/>
          <a:cs typeface="Calibri" panose="020F0502020204030204"/>
        </a:defRPr>
      </a:lvl5pPr>
      <a:lvl6pPr marL="2365375" indent="-215265" algn="l" rtl="0" fontAlgn="base">
        <a:spcBef>
          <a:spcPct val="20000"/>
        </a:spcBef>
        <a:spcAft>
          <a:spcPct val="0"/>
        </a:spcAft>
        <a:buChar char="»"/>
        <a:defRPr sz="1880">
          <a:solidFill>
            <a:srgbClr val="4D4D4D"/>
          </a:solidFill>
          <a:latin typeface="+mn-lt"/>
        </a:defRPr>
      </a:lvl6pPr>
      <a:lvl7pPr marL="2795905" indent="-215265" algn="l" rtl="0" fontAlgn="base">
        <a:spcBef>
          <a:spcPct val="20000"/>
        </a:spcBef>
        <a:spcAft>
          <a:spcPct val="0"/>
        </a:spcAft>
        <a:buChar char="»"/>
        <a:defRPr sz="1880">
          <a:solidFill>
            <a:srgbClr val="4D4D4D"/>
          </a:solidFill>
          <a:latin typeface="+mn-lt"/>
        </a:defRPr>
      </a:lvl7pPr>
      <a:lvl8pPr marL="3225800" indent="-215265" algn="l" rtl="0" fontAlgn="base">
        <a:spcBef>
          <a:spcPct val="20000"/>
        </a:spcBef>
        <a:spcAft>
          <a:spcPct val="0"/>
        </a:spcAft>
        <a:buChar char="»"/>
        <a:defRPr sz="1880">
          <a:solidFill>
            <a:srgbClr val="4D4D4D"/>
          </a:solidFill>
          <a:latin typeface="+mn-lt"/>
        </a:defRPr>
      </a:lvl8pPr>
      <a:lvl9pPr marL="3655695" indent="-215265" algn="l" rtl="0" fontAlgn="base">
        <a:spcBef>
          <a:spcPct val="20000"/>
        </a:spcBef>
        <a:spcAft>
          <a:spcPct val="0"/>
        </a:spcAft>
        <a:buChar char="»"/>
        <a:defRPr sz="1880">
          <a:solidFill>
            <a:srgbClr val="4D4D4D"/>
          </a:solidFill>
          <a:latin typeface="+mn-lt"/>
        </a:defRPr>
      </a:lvl9pPr>
    </p:bodyStyle>
    <p:otherStyle>
      <a:defPPr>
        <a:defRPr lang="pt-BR"/>
      </a:defPPr>
      <a:lvl1pPr marL="0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1pPr>
      <a:lvl2pPr marL="42989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2pPr>
      <a:lvl3pPr marL="86042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290320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4pPr>
      <a:lvl5pPr marL="172021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5pPr>
      <a:lvl6pPr marL="215074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6pPr>
      <a:lvl7pPr marL="2580640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7pPr>
      <a:lvl8pPr marL="301053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8pPr>
      <a:lvl9pPr marL="344106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DE28-CC69-49CF-9359-9DA23797D574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3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CE7F-8153-4EB9-ACAC-87301F132EC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8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 panose="020F0704030504030204"/>
                <a:cs typeface="Arial Rounded MT Bold" panose="020F0704030504030204"/>
              </a:rPr>
              <a:t>www.gestaopublica.com.br</a:t>
            </a:r>
          </a:p>
        </p:txBody>
      </p:sp>
      <p:pic>
        <p:nvPicPr>
          <p:cNvPr id="9" name="Picture 9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pic>
        <p:nvPicPr>
          <p:cNvPr id="10" name="Picture 1" descr="Logo_GP.pn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6019" tIns="43010" rIns="86019" bIns="43010" numCol="1" anchor="ctr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Ä"/>
              <a:defRPr sz="240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/>
                <a:cs typeface="Calibri" panose="020F0502020204030204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 panose="020F0502020204030204"/>
                <a:cs typeface="Calibri" panose="020F0502020204030204"/>
              </a:rPr>
              <a:t>‹nº›</a:t>
            </a:fld>
            <a:endParaRPr lang="pt-BR" sz="1505" b="0" dirty="0">
              <a:solidFill>
                <a:srgbClr val="4D4D4D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860425" rtl="0" eaLnBrk="1" latinLnBrk="0" hangingPunct="1">
        <a:spcBef>
          <a:spcPct val="0"/>
        </a:spcBef>
        <a:buNone/>
        <a:defRPr sz="41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580" indent="-322580" algn="l" defTabSz="860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10" kern="1200">
          <a:solidFill>
            <a:schemeClr val="tx1"/>
          </a:solidFill>
          <a:latin typeface="+mn-lt"/>
          <a:ea typeface="+mn-ea"/>
          <a:cs typeface="+mn-cs"/>
        </a:defRPr>
      </a:lvl1pPr>
      <a:lvl2pPr marL="699135" indent="-268605" algn="l" defTabSz="8604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35" kern="1200">
          <a:solidFill>
            <a:schemeClr val="tx1"/>
          </a:solidFill>
          <a:latin typeface="+mn-lt"/>
          <a:ea typeface="+mn-ea"/>
          <a:cs typeface="+mn-cs"/>
        </a:defRPr>
      </a:lvl2pPr>
      <a:lvl3pPr marL="1075055" indent="-215265" algn="l" defTabSz="860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85" indent="-215265" algn="l" defTabSz="86042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80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indent="-215265" algn="l" defTabSz="860425" rtl="0" eaLnBrk="1" latinLnBrk="0" hangingPunct="1">
        <a:spcBef>
          <a:spcPct val="20000"/>
        </a:spcBef>
        <a:buFont typeface="Arial" panose="020B0604020202020204" pitchFamily="34" charset="0"/>
        <a:buChar char="»"/>
        <a:defRPr sz="1880" kern="1200">
          <a:solidFill>
            <a:schemeClr val="tx1"/>
          </a:solidFill>
          <a:latin typeface="+mn-lt"/>
          <a:ea typeface="+mn-ea"/>
          <a:cs typeface="+mn-cs"/>
        </a:defRPr>
      </a:lvl5pPr>
      <a:lvl6pPr marL="2365375" indent="-215265" algn="l" defTabSz="860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6pPr>
      <a:lvl7pPr marL="2795905" indent="-215265" algn="l" defTabSz="860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7pPr>
      <a:lvl8pPr marL="3225800" indent="-215265" algn="l" defTabSz="860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indent="-215265" algn="l" defTabSz="860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1pPr>
      <a:lvl2pPr marL="42989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2pPr>
      <a:lvl3pPr marL="86042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290320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4pPr>
      <a:lvl5pPr marL="172021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5pPr>
      <a:lvl6pPr marL="215074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6pPr>
      <a:lvl7pPr marL="2580640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7pPr>
      <a:lvl8pPr marL="301053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8pPr>
      <a:lvl9pPr marL="3441065" algn="l" defTabSz="860425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tce.pr.gov.br/transparencia/municipios/normas-aplicaveis-4936B6209CC08AF8019CCEB410DC4F48-00.htm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tce.pr.gov.br/transparencia/municipios/contas-municipais-de-governo.htm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view?r=eyJrIjoiYzViMTVjZDctNzFhNS00M2NhLTg1ZDQtMWRiMmRkYWZhNjBkIiwidCI6ImY3MGEwYWY2LWRhMGYtNDViZS1iN2VkLTlmOGMxYjI0YmZkZiIsImMiOjR9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  <a:defRPr sz="2000">
                <a:latin typeface="Arial" panose="020B0604020202020204"/>
              </a:defRPr>
            </a:pP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Visão geral do </a:t>
            </a:r>
            <a:r>
              <a:rPr lang="pt-BR" sz="3600" dirty="0" err="1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ProGov</a:t>
            </a:r>
            <a:r>
              <a:rPr lang="pt-BR" sz="3600" dirty="0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sua evolução para 2026</a:t>
            </a:r>
          </a:p>
          <a:p>
            <a:pPr marL="0" indent="0" algn="l">
              <a:buNone/>
              <a:defRPr sz="2000">
                <a:latin typeface="Arial" panose="020B0604020202020204"/>
              </a:defRPr>
            </a:pPr>
            <a:endParaRPr lang="pt-BR" sz="3600" dirty="0">
              <a:solidFill>
                <a:srgbClr val="2D374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600" dirty="0">
                <a:latin typeface="+mj-lt"/>
              </a:rPr>
              <a:t>Maior integração entre sistemas</a:t>
            </a:r>
          </a:p>
          <a:p>
            <a:pPr>
              <a:defRPr sz="2200"/>
            </a:pPr>
            <a:r>
              <a:rPr lang="pt-BR" sz="3600" dirty="0">
                <a:latin typeface="+mj-lt"/>
              </a:rPr>
              <a:t>Cruzamento automatizado de dados</a:t>
            </a:r>
          </a:p>
          <a:p>
            <a:pPr>
              <a:defRPr sz="2200"/>
            </a:pPr>
            <a:r>
              <a:rPr lang="pt-BR" sz="3600" dirty="0">
                <a:latin typeface="+mj-lt"/>
              </a:rPr>
              <a:t>Avaliação por indicadores</a:t>
            </a:r>
          </a:p>
          <a:p>
            <a:pPr>
              <a:defRPr sz="2200"/>
            </a:pPr>
            <a:r>
              <a:rPr lang="pt-BR" sz="3600" dirty="0">
                <a:latin typeface="+mj-lt"/>
              </a:rPr>
              <a:t>Monitoramento contínuo</a:t>
            </a:r>
          </a:p>
          <a:p>
            <a:pPr>
              <a:defRPr sz="2200"/>
            </a:pPr>
            <a:r>
              <a:rPr lang="pt-BR" sz="3600" dirty="0">
                <a:latin typeface="+mj-lt"/>
              </a:rPr>
              <a:t>Integração com Agenda 2030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2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2 Atos normativos vigentes do TCE-PR para prestação de contas</a:t>
            </a:r>
            <a:endParaRPr lang="pt-BR" sz="3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l">
              <a:buNone/>
              <a:defRPr sz="2000">
                <a:latin typeface="Arial" panose="020B0604020202020204"/>
              </a:defRPr>
            </a:pPr>
            <a:endParaRPr lang="pt-BR" sz="3200" dirty="0">
              <a:solidFill>
                <a:srgbClr val="2D374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200" dirty="0">
                <a:latin typeface="+mj-lt"/>
              </a:rPr>
              <a:t>Constituição Federal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Lei de Responsabilidade Fiscal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Resolução nº 95/2022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Instrução Normativa nº 172/2022</a:t>
            </a:r>
          </a:p>
          <a:p>
            <a:pPr>
              <a:defRPr sz="2200"/>
            </a:pPr>
            <a:r>
              <a:rPr lang="pt-BR" sz="3200" dirty="0">
                <a:latin typeface="+mj-lt"/>
              </a:rPr>
              <a:t>Notas Técnicas do TCE-PR</a:t>
            </a:r>
          </a:p>
          <a:p>
            <a:pPr>
              <a:defRPr sz="2000">
                <a:latin typeface="Arial" panose="020B0604020202020204"/>
              </a:defRPr>
            </a:pPr>
            <a:endParaRPr lang="pt-BR" sz="2800" i="0" dirty="0">
              <a:effectLst/>
              <a:latin typeface="+mj-lt"/>
            </a:endParaRPr>
          </a:p>
          <a:p>
            <a:pPr>
              <a:defRPr sz="2000">
                <a:latin typeface="Arial" panose="020B0604020202020204"/>
              </a:defRPr>
            </a:pPr>
            <a:r>
              <a:rPr lang="pt-BR" sz="2800" i="0" dirty="0">
                <a:effectLst/>
                <a:latin typeface="+mj-lt"/>
              </a:rPr>
              <a:t>Normas Aplicáveis </a:t>
            </a:r>
          </a:p>
          <a:p>
            <a:pPr>
              <a:defRPr sz="2000">
                <a:latin typeface="Arial" panose="020B0604020202020204"/>
              </a:defRPr>
            </a:pPr>
            <a:r>
              <a:rPr lang="pt-BR" sz="1800" i="0" dirty="0">
                <a:effectLst/>
                <a:latin typeface="+mj-lt"/>
                <a:hlinkClick r:id="rId2"/>
              </a:rPr>
              <a:t>https://www1.tce.pr.gov.br/transparencia/municipios/normas-aplicaveis-4936B6209CC08AF8019CCEB410DC4F48-00.htm</a:t>
            </a:r>
            <a:r>
              <a:rPr lang="pt-BR" sz="1800" i="0" dirty="0">
                <a:effectLst/>
                <a:latin typeface="+mj-lt"/>
              </a:rPr>
              <a:t> </a:t>
            </a:r>
          </a:p>
          <a:p>
            <a:pPr>
              <a:defRPr sz="2000">
                <a:latin typeface="Arial" panose="020B0604020202020204"/>
              </a:defRPr>
            </a:pPr>
            <a:endParaRPr lang="pt-BR" sz="2800" i="0" dirty="0">
              <a:effectLst/>
              <a:latin typeface="+mj-lt"/>
            </a:endParaRPr>
          </a:p>
          <a:p>
            <a:pPr>
              <a:defRPr sz="2000">
                <a:latin typeface="Arial" panose="020B0604020202020204"/>
              </a:defRPr>
            </a:pPr>
            <a:endParaRPr lang="pt-BR" sz="2800" dirty="0">
              <a:latin typeface="+mj-lt"/>
            </a:endParaRPr>
          </a:p>
          <a:p>
            <a:pPr>
              <a:defRPr sz="2000">
                <a:latin typeface="Arial" panose="020B0604020202020204"/>
              </a:defRPr>
            </a:pPr>
            <a:endParaRPr lang="pt-BR" sz="1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2 Atos normativos vigentes do TCE-PR para prestação de contas</a:t>
            </a:r>
            <a:endParaRPr lang="pt-BR" sz="3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l">
              <a:buNone/>
              <a:defRPr sz="2000">
                <a:latin typeface="Arial" panose="020B0604020202020204"/>
              </a:defRPr>
            </a:pPr>
            <a:endParaRPr lang="pt-BR" sz="3000" dirty="0">
              <a:solidFill>
                <a:srgbClr val="2D374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000">
                <a:latin typeface="Arial" panose="020B0604020202020204"/>
              </a:defRPr>
            </a:pPr>
            <a:r>
              <a:rPr lang="pt-BR" sz="2800" i="0" dirty="0">
                <a:effectLst/>
                <a:latin typeface="+mj-lt"/>
              </a:rPr>
              <a:t>Normas Aplicáveis</a:t>
            </a:r>
          </a:p>
          <a:p>
            <a:pPr>
              <a:defRPr sz="2000">
                <a:latin typeface="Arial" panose="020B0604020202020204"/>
              </a:defRPr>
            </a:pPr>
            <a:endParaRPr lang="pt-BR" sz="2800" dirty="0">
              <a:latin typeface="+mj-lt"/>
            </a:endParaRPr>
          </a:p>
          <a:p>
            <a:pPr>
              <a:defRPr sz="2000">
                <a:latin typeface="Arial" panose="020B0604020202020204"/>
              </a:defRPr>
            </a:pPr>
            <a:endParaRPr lang="pt-BR" sz="1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190"/>
            <a:ext cx="12192000" cy="552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3 Responsabilidades dos gestores e servidores no envio de dados</a:t>
            </a:r>
            <a:endParaRPr lang="pt-BR" sz="30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t-BR" sz="3000" dirty="0"/>
          </a:p>
          <a:p>
            <a:pPr>
              <a:defRPr sz="2200"/>
            </a:pPr>
            <a:r>
              <a:rPr lang="pt-BR" sz="3000" dirty="0"/>
              <a:t>Prefeito municipal</a:t>
            </a:r>
          </a:p>
          <a:p>
            <a:pPr>
              <a:defRPr sz="2200"/>
            </a:pPr>
            <a:r>
              <a:rPr lang="pt-BR" sz="3000" dirty="0"/>
              <a:t>Secretários</a:t>
            </a:r>
          </a:p>
          <a:p>
            <a:pPr>
              <a:defRPr sz="2200"/>
            </a:pPr>
            <a:r>
              <a:rPr lang="pt-BR" sz="3000" dirty="0"/>
              <a:t>Controladores internos</a:t>
            </a:r>
          </a:p>
          <a:p>
            <a:pPr>
              <a:defRPr sz="2200"/>
            </a:pPr>
            <a:r>
              <a:rPr lang="pt-BR" sz="3000" dirty="0"/>
              <a:t>Contadores</a:t>
            </a:r>
          </a:p>
          <a:p>
            <a:pPr>
              <a:defRPr sz="2200"/>
            </a:pPr>
            <a:r>
              <a:rPr lang="pt-BR" sz="3000" dirty="0"/>
              <a:t>Servidores responsáveis pelos envios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O papel do Controle Interno no monitoramento de dados</a:t>
            </a:r>
          </a:p>
          <a:p>
            <a:endParaRPr lang="pt-BR" sz="3000" dirty="0">
              <a:solidFill>
                <a:srgbClr val="2D374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Acompanhamento de prazos ( o tce encaminha ao Controle Interno (CI) uma planilha, na qual este acompanha quem já preencheu o questionário)</a:t>
            </a: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Validação de informações ( Roteiro de Consistência de Dados (RCD) - é feito posterior, ao CI pode escolher a área que vai verificar, sempre indicando qual a motivação, geralmente nota mais baixa, ou nota muito alta, para conferir se as informações são de fato verdadeiras.) </a:t>
            </a: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Monitoramento de indicadores ( posterior, junto as secretarias) </a:t>
            </a: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Avaliação de riscos</a:t>
            </a: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Apoio aos setores municipais ( case - criar um grupo de wats, colocar todos os interlocutores, inclusive o prefeito. Fica mais facil para cobrar quem ainda não respondeu). </a:t>
            </a:r>
          </a:p>
          <a:p>
            <a:endParaRPr lang="pt-BR" sz="28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 Integração entre Planejamento (PPA/LDO/LOA) e </a:t>
            </a:r>
            <a:r>
              <a:rPr lang="pt-BR" sz="30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ProGov</a:t>
            </a:r>
            <a:endParaRPr lang="pt-BR" sz="30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000" dirty="0">
              <a:solidFill>
                <a:srgbClr val="2D3748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pt-BR" sz="3000" dirty="0">
                <a:solidFill>
                  <a:srgbClr val="2D3748"/>
                </a:solidFill>
                <a:latin typeface="+mj-lt"/>
                <a:cs typeface="Times New Roman" panose="02020603050405020304" pitchFamily="18" charset="0"/>
              </a:rPr>
              <a:t>Indicadores e </a:t>
            </a:r>
            <a:r>
              <a:rPr lang="pt-BR" sz="3000" b="1" dirty="0">
                <a:solidFill>
                  <a:srgbClr val="2D3748"/>
                </a:solidFill>
                <a:latin typeface="+mj-lt"/>
                <a:cs typeface="Times New Roman" panose="02020603050405020304" pitchFamily="18" charset="0"/>
              </a:rPr>
              <a:t>Resultados</a:t>
            </a:r>
          </a:p>
          <a:p>
            <a:endParaRPr lang="pt-BR" sz="3000" b="1" dirty="0">
              <a:solidFill>
                <a:srgbClr val="2D374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/>
              <a:t>Metas alcançadas</a:t>
            </a:r>
          </a:p>
          <a:p>
            <a:pPr>
              <a:defRPr sz="2200"/>
            </a:pPr>
            <a:r>
              <a:rPr lang="pt-BR" sz="3000" dirty="0"/>
              <a:t>Eficiência do gasto público</a:t>
            </a:r>
          </a:p>
          <a:p>
            <a:pPr>
              <a:defRPr sz="2200"/>
            </a:pPr>
            <a:r>
              <a:rPr lang="pt-BR" sz="3000" dirty="0"/>
              <a:t>Impacto das políticas públicas</a:t>
            </a:r>
          </a:p>
          <a:p>
            <a:pPr>
              <a:defRPr sz="2200"/>
            </a:pPr>
            <a:r>
              <a:rPr lang="pt-BR" sz="3000" dirty="0"/>
              <a:t>Gestão orientada a resultados</a:t>
            </a:r>
            <a:endParaRPr lang="pt-BR" sz="30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 Integração entre Planejamento (PPA/LDO/LOA) e </a:t>
            </a:r>
            <a:r>
              <a:rPr lang="pt-BR" sz="30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ProGov</a:t>
            </a:r>
            <a:endParaRPr lang="pt-BR" sz="3000" dirty="0">
              <a:solidFill>
                <a:srgbClr val="2D374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000" dirty="0">
              <a:solidFill>
                <a:srgbClr val="2D374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/>
              <a:t>PPA: programas e objetivos</a:t>
            </a:r>
          </a:p>
          <a:p>
            <a:pPr>
              <a:defRPr sz="2200"/>
            </a:pPr>
            <a:r>
              <a:rPr lang="pt-BR" sz="3000" dirty="0"/>
              <a:t>LDO: metas e prioridades</a:t>
            </a:r>
          </a:p>
          <a:p>
            <a:pPr>
              <a:defRPr sz="2200"/>
            </a:pPr>
            <a:r>
              <a:rPr lang="pt-BR" sz="3000" dirty="0"/>
              <a:t>LOA: execução orçamentária</a:t>
            </a:r>
          </a:p>
          <a:p>
            <a:pPr>
              <a:defRPr sz="2200"/>
            </a:pPr>
            <a:r>
              <a:rPr lang="pt-BR" sz="3000" dirty="0"/>
              <a:t>Coerência entre planejamento e execução</a:t>
            </a:r>
            <a:endParaRPr lang="pt-BR" sz="30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Acesso e perfis de usuários no portal do TCE-PR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/>
              <a:t>Portal e-Contas</a:t>
            </a:r>
          </a:p>
          <a:p>
            <a:pPr>
              <a:defRPr sz="2200"/>
            </a:pPr>
            <a:r>
              <a:rPr lang="pt-BR" sz="3000" dirty="0"/>
              <a:t>SIAP</a:t>
            </a:r>
          </a:p>
          <a:p>
            <a:pPr>
              <a:defRPr sz="2200"/>
            </a:pPr>
            <a:r>
              <a:rPr lang="pt-BR" sz="3000" dirty="0"/>
              <a:t>Painéis do </a:t>
            </a:r>
            <a:r>
              <a:rPr lang="pt-BR" sz="3000" dirty="0" err="1"/>
              <a:t>ProGov</a:t>
            </a:r>
            <a:endParaRPr lang="pt-BR" sz="3000" dirty="0"/>
          </a:p>
          <a:p>
            <a:pPr>
              <a:defRPr sz="2200"/>
            </a:pPr>
            <a:r>
              <a:rPr lang="pt-BR" sz="3000" dirty="0"/>
              <a:t>Perfis de usuários e acessos</a:t>
            </a:r>
            <a:endParaRPr lang="pt-BR" sz="3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Acesso e perfis de usuários no portal do TCE-PR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/>
              <a:t>Segurança e Rastreabilidade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/>
              <a:t>Controle de acessos</a:t>
            </a:r>
          </a:p>
          <a:p>
            <a:pPr>
              <a:defRPr sz="2200"/>
            </a:pPr>
            <a:r>
              <a:rPr lang="pt-BR" sz="3000" dirty="0"/>
              <a:t>Senhas seguras</a:t>
            </a:r>
          </a:p>
          <a:p>
            <a:pPr>
              <a:defRPr sz="2200"/>
            </a:pPr>
            <a:r>
              <a:rPr lang="pt-BR" sz="3000" dirty="0"/>
              <a:t>Registro de transmissões</a:t>
            </a:r>
          </a:p>
          <a:p>
            <a:pPr>
              <a:defRPr sz="2200"/>
            </a:pPr>
            <a:r>
              <a:rPr lang="pt-BR" sz="3000" dirty="0"/>
              <a:t>Rastreabilidade das ações</a:t>
            </a:r>
            <a:endParaRPr lang="pt-BR" sz="3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 Calendário anual de obrigações e entregas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Prestação de contas anual</a:t>
            </a: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Relatórios da LRF</a:t>
            </a: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Questionários </a:t>
            </a:r>
            <a:r>
              <a:rPr lang="pt-BR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ProGov</a:t>
            </a:r>
            <a:endParaRPr lang="pt-BR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Dados do SIAP</a:t>
            </a: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Validação prévia das informações </a:t>
            </a:r>
          </a:p>
          <a:p>
            <a:pPr>
              <a:defRPr sz="2200"/>
            </a:pP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Agenda de obrigações municipais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PROGOV 2026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23544"/>
            <a:ext cx="12192000" cy="4857784"/>
          </a:xfrm>
        </p:spPr>
        <p:txBody>
          <a:bodyPr>
            <a:noAutofit/>
          </a:bodyPr>
          <a:lstStyle/>
          <a:p>
            <a:r>
              <a:rPr lang="pt-BR" sz="3600" b="1" dirty="0"/>
              <a:t>O que vamos aprender hoje?</a:t>
            </a:r>
            <a:endParaRPr lang="pt-BR" sz="3600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 Compreender o papel da Governança no PROGOV.</a:t>
            </a:r>
          </a:p>
          <a:p>
            <a:pPr lvl="1"/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 Identificar responsabilidades dos agentes públicos</a:t>
            </a:r>
          </a:p>
          <a:p>
            <a:pPr lvl="1"/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 Relacionar planejamento, execução e controle fiscal.</a:t>
            </a:r>
          </a:p>
          <a:p>
            <a:pPr lvl="1"/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 Desenvolver visão estratégica sobre a Gestão Municipal.</a:t>
            </a:r>
          </a:p>
          <a:p>
            <a:pPr marL="429895" lvl="1" indent="0">
              <a:buNone/>
            </a:pPr>
            <a:endParaRPr lang="pt-BR" sz="3500" b="1" dirty="0"/>
          </a:p>
          <a:p>
            <a:pPr marL="429895" lvl="1" indent="0">
              <a:buNone/>
            </a:pPr>
            <a:r>
              <a:rPr lang="pt-BR" sz="3500" b="1" dirty="0"/>
              <a:t>Eficiência e Sustentabilidade na Gestão dos Recursos Públicos</a:t>
            </a:r>
          </a:p>
          <a:p>
            <a:pPr lvl="1"/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 Calendário anual de obrigações e entregas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0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/>
              <a:t>Multas</a:t>
            </a:r>
          </a:p>
          <a:p>
            <a:pPr>
              <a:defRPr sz="2200"/>
            </a:pPr>
            <a:r>
              <a:rPr lang="pt-BR" sz="3000" dirty="0"/>
              <a:t>Ressalvas</a:t>
            </a:r>
          </a:p>
          <a:p>
            <a:pPr>
              <a:defRPr sz="2200"/>
            </a:pPr>
            <a:r>
              <a:rPr lang="pt-BR" sz="3000" dirty="0"/>
              <a:t>Irregularidade das contas</a:t>
            </a:r>
          </a:p>
          <a:p>
            <a:pPr>
              <a:defRPr sz="2200"/>
            </a:pPr>
            <a:r>
              <a:rPr lang="pt-BR" sz="3000" dirty="0"/>
              <a:t>Restrição institucional</a:t>
            </a:r>
          </a:p>
          <a:p>
            <a:pPr>
              <a:defRPr sz="2200"/>
            </a:pPr>
            <a:r>
              <a:rPr lang="pt-BR" sz="3000" dirty="0"/>
              <a:t>Perda de credibilidade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 Princípios da transparência e dados abertos no Paraná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3000" dirty="0">
              <a:solidFill>
                <a:srgbClr val="2D374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200"/>
            </a:pPr>
            <a:r>
              <a:rPr lang="pt-BR" sz="3000" dirty="0"/>
              <a:t>Lei de Acesso à Informação (LAI)</a:t>
            </a:r>
          </a:p>
          <a:p>
            <a:pPr>
              <a:defRPr sz="2200"/>
            </a:pPr>
            <a:r>
              <a:rPr lang="pt-BR" sz="3000" dirty="0"/>
              <a:t>Lei Geral de Proteção de Dados (LGPD)</a:t>
            </a:r>
          </a:p>
          <a:p>
            <a:pPr>
              <a:defRPr sz="2200"/>
            </a:pPr>
            <a:r>
              <a:rPr lang="pt-BR" sz="3000" dirty="0"/>
              <a:t>Transparência ativa</a:t>
            </a:r>
          </a:p>
          <a:p>
            <a:pPr>
              <a:defRPr sz="2200"/>
            </a:pPr>
            <a:r>
              <a:rPr lang="pt-BR" sz="3000" dirty="0"/>
              <a:t>Dados acessíveis e reutilizáveis</a:t>
            </a:r>
          </a:p>
          <a:p>
            <a:pPr>
              <a:defRPr sz="2200"/>
            </a:pPr>
            <a:r>
              <a:rPr lang="pt-BR" sz="3000" dirty="0"/>
              <a:t>Controle social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21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 Princípios da transparência e dados abertos no Paraná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2D374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Controle Social</a:t>
            </a:r>
          </a:p>
          <a:p>
            <a:pPr>
              <a:defRPr sz="2200"/>
            </a:pPr>
            <a:r>
              <a:rPr lang="pt-BR" sz="3000" dirty="0"/>
              <a:t>Participação cidadã</a:t>
            </a:r>
          </a:p>
          <a:p>
            <a:pPr>
              <a:defRPr sz="2200"/>
            </a:pPr>
            <a:r>
              <a:rPr lang="pt-BR" sz="3000" dirty="0"/>
              <a:t>Governança aberta</a:t>
            </a:r>
          </a:p>
          <a:p>
            <a:pPr>
              <a:defRPr sz="2200"/>
            </a:pPr>
            <a:r>
              <a:rPr lang="pt-BR" sz="3000" dirty="0"/>
              <a:t>Prevenção de irregularidades</a:t>
            </a:r>
          </a:p>
          <a:p>
            <a:pPr>
              <a:defRPr sz="2200"/>
            </a:pPr>
            <a:r>
              <a:rPr lang="pt-BR" sz="3000" dirty="0"/>
              <a:t>Fortalecimento institucional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22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Impactos do descumprimento de prazos e sanções previstas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2D374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Desaprovação das contas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2D374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Responsabilização dos CPF envolvidos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Obs. A maior responsabilização é a do prefeito, contudo se o CPF de quem responde com informações que não são verdadeiras também correm risco.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23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Impactos do descumprimento de prazos e sanções previstas</a:t>
            </a:r>
          </a:p>
          <a:p>
            <a:pPr>
              <a:defRPr sz="2200"/>
            </a:pPr>
            <a:r>
              <a:rPr lang="pt-BR" sz="3000" dirty="0"/>
              <a:t>Multas e determinações</a:t>
            </a:r>
          </a:p>
          <a:p>
            <a:pPr>
              <a:defRPr sz="2200"/>
            </a:pPr>
            <a:r>
              <a:rPr lang="pt-BR" sz="3000" dirty="0"/>
              <a:t>Responsabilização de gestores</a:t>
            </a:r>
          </a:p>
          <a:p>
            <a:pPr>
              <a:defRPr sz="2200"/>
            </a:pPr>
            <a:r>
              <a:rPr lang="pt-BR" sz="3000" dirty="0"/>
              <a:t>Responsabilização de técnicos e servidores</a:t>
            </a:r>
          </a:p>
          <a:p>
            <a:pPr>
              <a:defRPr sz="2200"/>
            </a:pPr>
            <a:r>
              <a:rPr lang="pt-BR" sz="3000" dirty="0"/>
              <a:t>Impactos institucionais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24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0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Impactos do descumprimento de prazos e sanções previstas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dirty="0">
                <a:solidFill>
                  <a:srgbClr val="2D374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Principais motivos das inconsistências  </a:t>
            </a:r>
          </a:p>
          <a:p>
            <a:pPr>
              <a:defRPr sz="2200"/>
            </a:pPr>
            <a:r>
              <a:rPr lang="pt-BR" sz="3000" dirty="0"/>
              <a:t>Perda de prazos</a:t>
            </a:r>
          </a:p>
          <a:p>
            <a:pPr>
              <a:defRPr sz="2200"/>
            </a:pPr>
            <a:r>
              <a:rPr lang="pt-BR" sz="3000" dirty="0"/>
              <a:t>Informações inconsistentes</a:t>
            </a:r>
          </a:p>
          <a:p>
            <a:pPr>
              <a:defRPr sz="2200"/>
            </a:pPr>
            <a:r>
              <a:rPr lang="pt-BR" sz="3000" dirty="0"/>
              <a:t>Falta de documentos comprobatórios</a:t>
            </a:r>
          </a:p>
          <a:p>
            <a:pPr>
              <a:defRPr sz="2200"/>
            </a:pPr>
            <a:r>
              <a:rPr lang="pt-BR" sz="3000" dirty="0"/>
              <a:t>Falhas de integração entre setores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25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t-BR" sz="4000" b="1" dirty="0"/>
            </a:b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 sz="2200"/>
            </a:pPr>
            <a:r>
              <a:rPr lang="pt-BR" sz="3200" b="1" dirty="0"/>
              <a:t>Boas Práticas para 2026</a:t>
            </a:r>
          </a:p>
          <a:p>
            <a:pPr marL="0" indent="0" algn="ctr">
              <a:buNone/>
              <a:defRPr sz="2200"/>
            </a:pPr>
            <a:endParaRPr lang="pt-BR" sz="3000" dirty="0"/>
          </a:p>
          <a:p>
            <a:pPr>
              <a:defRPr sz="2200"/>
            </a:pPr>
            <a:r>
              <a:rPr lang="pt-BR" sz="3000" dirty="0"/>
              <a:t>Fortalecer governança</a:t>
            </a:r>
          </a:p>
          <a:p>
            <a:pPr>
              <a:defRPr sz="2200"/>
            </a:pPr>
            <a:r>
              <a:rPr lang="pt-BR" sz="3000" dirty="0"/>
              <a:t>Integrar setores</a:t>
            </a:r>
          </a:p>
          <a:p>
            <a:pPr>
              <a:defRPr sz="2200"/>
            </a:pPr>
            <a:r>
              <a:rPr lang="pt-BR" sz="3000" dirty="0"/>
              <a:t>Monitorar indicadores</a:t>
            </a:r>
          </a:p>
          <a:p>
            <a:pPr>
              <a:defRPr sz="2200"/>
            </a:pPr>
            <a:r>
              <a:rPr lang="pt-BR" sz="3000" dirty="0"/>
              <a:t>Capacitar equipes</a:t>
            </a:r>
          </a:p>
          <a:p>
            <a:pPr>
              <a:defRPr sz="2200"/>
            </a:pPr>
            <a:r>
              <a:rPr lang="pt-BR" sz="3000" dirty="0"/>
              <a:t>Manter evidências organizadas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26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defRPr sz="2200"/>
            </a:pPr>
            <a:r>
              <a:rPr lang="pt-BR" sz="3900" b="1" dirty="0"/>
              <a:t>Boas Práticas para 2026</a:t>
            </a:r>
            <a:endParaRPr lang="pt-BR" sz="3900" dirty="0"/>
          </a:p>
          <a:p>
            <a:pPr>
              <a:defRPr sz="2200"/>
            </a:pPr>
            <a:r>
              <a:rPr lang="pt-BR" sz="3000" dirty="0"/>
              <a:t>Prestação de contas moderna exige:</a:t>
            </a:r>
          </a:p>
          <a:p>
            <a:pPr>
              <a:defRPr sz="2200"/>
            </a:pPr>
            <a:r>
              <a:rPr lang="pt-BR" sz="3000" dirty="0"/>
              <a:t>Governança</a:t>
            </a:r>
          </a:p>
          <a:p>
            <a:pPr>
              <a:defRPr sz="2200"/>
            </a:pPr>
            <a:r>
              <a:rPr lang="pt-BR" sz="3000" dirty="0"/>
              <a:t>Planejamento</a:t>
            </a:r>
          </a:p>
          <a:p>
            <a:pPr>
              <a:defRPr sz="2200"/>
            </a:pPr>
            <a:r>
              <a:rPr lang="pt-BR" sz="3000" dirty="0"/>
              <a:t>Transparência</a:t>
            </a:r>
          </a:p>
          <a:p>
            <a:pPr>
              <a:defRPr sz="2200"/>
            </a:pPr>
            <a:r>
              <a:rPr lang="pt-BR" sz="3000" dirty="0"/>
              <a:t>Gestão orientada a resultados</a:t>
            </a:r>
          </a:p>
          <a:p>
            <a:pPr marL="0" indent="0">
              <a:buNone/>
            </a:pPr>
            <a:endParaRPr lang="pt-BR" sz="3000" dirty="0"/>
          </a:p>
          <a:p>
            <a:pPr>
              <a:defRPr sz="2200"/>
            </a:pPr>
            <a:r>
              <a:rPr lang="pt-BR" sz="3000" dirty="0"/>
              <a:t>O município possui fluxo formal de prestação de contas?</a:t>
            </a:r>
          </a:p>
          <a:p>
            <a:pPr>
              <a:defRPr sz="2200"/>
            </a:pPr>
            <a:r>
              <a:rPr lang="pt-BR" sz="3000" dirty="0"/>
              <a:t>Há integração entre planejamento e controle?</a:t>
            </a:r>
          </a:p>
          <a:p>
            <a:pPr>
              <a:defRPr sz="2200"/>
            </a:pPr>
            <a:r>
              <a:rPr lang="pt-BR" sz="3000" dirty="0"/>
              <a:t>Quais os maiores riscos atuais?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27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12192000" cy="1143000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084" y="1428736"/>
            <a:ext cx="11809312" cy="542926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860425" lvl="2" indent="0" algn="ctr">
              <a:buNone/>
            </a:pPr>
            <a:r>
              <a:rPr lang="pt-BR" sz="3200" b="1" dirty="0"/>
              <a:t>10. Transparência fiscal e cidadania</a:t>
            </a:r>
            <a:endParaRPr lang="pt-BR" sz="3000" dirty="0"/>
          </a:p>
          <a:p>
            <a:pPr lvl="2"/>
            <a:r>
              <a:rPr lang="pt-BR" sz="3000" dirty="0"/>
              <a:t>Princípios da transparência e controle social</a:t>
            </a:r>
          </a:p>
          <a:p>
            <a:pPr lvl="2"/>
            <a:endParaRPr lang="pt-BR" sz="3000" dirty="0"/>
          </a:p>
          <a:p>
            <a:pPr lvl="2"/>
            <a:r>
              <a:rPr lang="pt-BR" sz="3000" dirty="0"/>
              <a:t>Portais da transparência e Lei de Acesso à Informação</a:t>
            </a:r>
          </a:p>
          <a:p>
            <a:pPr lvl="2"/>
            <a:endParaRPr lang="pt-BR" sz="3000" dirty="0"/>
          </a:p>
          <a:p>
            <a:pPr lvl="2"/>
            <a:r>
              <a:rPr lang="pt-BR" sz="3000" dirty="0" err="1"/>
              <a:t>Accountability</a:t>
            </a:r>
            <a:r>
              <a:rPr lang="pt-BR" sz="3000" dirty="0"/>
              <a:t> e comunicação pública eficiente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28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12192000" cy="1143000"/>
          </a:xfrm>
        </p:spPr>
        <p:txBody>
          <a:bodyPr>
            <a:noAutofit/>
          </a:bodyPr>
          <a:lstStyle/>
          <a:p>
            <a:r>
              <a:rPr lang="pt-BR" sz="4000" b="1" dirty="0"/>
              <a:t>Referências Básicas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084" y="1428736"/>
            <a:ext cx="11809312" cy="5429264"/>
          </a:xfrm>
        </p:spPr>
        <p:txBody>
          <a:bodyPr>
            <a:noAutofit/>
          </a:bodyPr>
          <a:lstStyle/>
          <a:p>
            <a:pPr lvl="2"/>
            <a:endParaRPr lang="pt-BR" sz="3000" dirty="0"/>
          </a:p>
          <a:p>
            <a:pPr lvl="2"/>
            <a:r>
              <a:rPr lang="pt-BR" sz="3000" dirty="0"/>
              <a:t>Lei Complementar nº 101/2000 – </a:t>
            </a:r>
            <a:r>
              <a:rPr lang="pt-BR" sz="3000" b="1" dirty="0"/>
              <a:t>Lei de Responsabilidade Fiscal (LRF)</a:t>
            </a:r>
            <a:endParaRPr lang="pt-BR" sz="3000" dirty="0"/>
          </a:p>
          <a:p>
            <a:pPr lvl="2"/>
            <a:r>
              <a:rPr lang="pt-BR" sz="3000" dirty="0"/>
              <a:t>Lei nº 4.320/1964 – </a:t>
            </a:r>
            <a:r>
              <a:rPr lang="pt-BR" sz="3000" b="1" dirty="0"/>
              <a:t>Normas Gerais de Direito Financeiro</a:t>
            </a:r>
            <a:endParaRPr lang="pt-BR" sz="3000" dirty="0"/>
          </a:p>
          <a:p>
            <a:pPr lvl="2"/>
            <a:r>
              <a:rPr lang="pt-BR" sz="3000" dirty="0"/>
              <a:t>Secretaria do Tesouro Nacional – </a:t>
            </a:r>
            <a:r>
              <a:rPr lang="pt-BR" sz="3000" b="1" dirty="0"/>
              <a:t>Manual de Contabilidade Aplicada ao Setor Público (MCASP)</a:t>
            </a:r>
            <a:endParaRPr lang="pt-BR" sz="3000" dirty="0"/>
          </a:p>
          <a:p>
            <a:pPr lvl="2"/>
            <a:r>
              <a:rPr lang="pt-BR" sz="3000" dirty="0"/>
              <a:t>IBGE e STN – Indicadores Fiscais Municipais</a:t>
            </a:r>
          </a:p>
          <a:p>
            <a:pPr lvl="2"/>
            <a:r>
              <a:rPr lang="pt-BR" sz="3000" dirty="0"/>
              <a:t>Tribunal de Contas da União – </a:t>
            </a:r>
            <a:r>
              <a:rPr lang="pt-BR" sz="3000" b="1" dirty="0"/>
              <a:t>Cartilha – O Julgamento da Contas do Chefe do Poder Executivo pelo Legislativo</a:t>
            </a:r>
            <a:endParaRPr lang="pt-BR" sz="3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29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3</a:t>
            </a:fld>
            <a:endParaRPr lang="pt-BR"/>
          </a:p>
        </p:txBody>
      </p:sp>
      <p:sp>
        <p:nvSpPr>
          <p:cNvPr id="7" name="Título 1"/>
          <p:cNvSpPr txBox="1"/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4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pt-BR" sz="41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4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0960" y="642918"/>
            <a:ext cx="11355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MONITORAMENTO PROGOV 2026</a:t>
            </a:r>
          </a:p>
          <a:p>
            <a:pPr algn="ctr"/>
            <a:endParaRPr lang="pt-B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15480" y="2348880"/>
            <a:ext cx="954058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1 Visão geral do </a:t>
            </a:r>
            <a:r>
              <a:rPr lang="pt-BR" sz="25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ProGov</a:t>
            </a:r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 e sua evolução para 2026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2 Atos normativos vigentes do TCE-PR para prestação de contas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3 Responsabilidades dos gestores e servidores no envio de dados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4 O papel do Controle Interno no monitoramento de dados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5 Integração entre Planejamento (PPA/LDO/LOA) e </a:t>
            </a:r>
            <a:r>
              <a:rPr lang="pt-BR" sz="2500" dirty="0" err="1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ProGov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6 Acesso e perfis de usuários no portal do TCE-PR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7 Calendário anual de obrigações e entregas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l"/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Times New Roman" panose="02020603050405020304" pitchFamily="18" charset="0"/>
              </a:rPr>
              <a:t>8 Princípios da transparência e dados abertos no Paraná</a:t>
            </a:r>
            <a:endParaRPr lang="pt-BR" sz="25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t-BR" sz="2500" dirty="0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 Impactos do descumprimento de prazos e sanções previstas</a:t>
            </a:r>
            <a:endParaRPr lang="pt-BR" sz="2500" dirty="0">
              <a:solidFill>
                <a:schemeClr val="bg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12192000" cy="1143000"/>
          </a:xfrm>
        </p:spPr>
        <p:txBody>
          <a:bodyPr>
            <a:noAutofit/>
          </a:bodyPr>
          <a:lstStyle/>
          <a:p>
            <a:endParaRPr lang="pt-BR" sz="40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30</a:t>
            </a:fld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0"/>
            <a:ext cx="12192000" cy="6869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4</a:t>
            </a:fld>
            <a:endParaRPr lang="pt-BR"/>
          </a:p>
        </p:txBody>
      </p:sp>
      <p:sp>
        <p:nvSpPr>
          <p:cNvPr id="7" name="Título 1"/>
          <p:cNvSpPr txBox="1"/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4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pt-BR" sz="41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4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8332" y="905111"/>
            <a:ext cx="113556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PROFISSIONAL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do Município de Andirá (2014 - atual) </a:t>
            </a: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Servidor Público Municipal (1991 - atual)</a:t>
            </a: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UNYFLEX (2023 – atual)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 – FACCREI de Cornélio Procópio (2017 - 2022)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PSS - SEED PR (2008 - 2014)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da Autarquia Municipal de Esportes de Andirá (2010 - 2011)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RPPS de Andirá (2011-2019)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Associação Paranaense de Previdência - APEPREV (2017-2019)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5</a:t>
            </a:fld>
            <a:endParaRPr lang="pt-BR"/>
          </a:p>
        </p:txBody>
      </p:sp>
      <p:sp>
        <p:nvSpPr>
          <p:cNvPr id="7" name="Título 1"/>
          <p:cNvSpPr txBox="1"/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4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pt-BR" sz="41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4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8332" y="905111"/>
            <a:ext cx="113556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ACADÊMICA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Gestão Pública – UNINA (2018)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Administração e Finanças - UNINA (2016)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Docência do Ensino Superior – FAFIPA - 2009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Pedagógica de Docentes com Habilitação em Matemática – FANORPI 2011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Gestão Pública – IFPR (2011)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Ciências Contábeis – UENP (1997)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l">
              <a:buNone/>
              <a:defRPr sz="2000">
                <a:latin typeface="Arial" panose="020B0604020202020204"/>
              </a:defRPr>
            </a:pPr>
            <a:r>
              <a:rPr lang="pt-BR" sz="9000" dirty="0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Visão geral do </a:t>
            </a:r>
            <a:r>
              <a:rPr lang="pt-BR" sz="9000" dirty="0" err="1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ProGov</a:t>
            </a:r>
            <a:r>
              <a:rPr lang="pt-BR" sz="9000" dirty="0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sua evolução para 2026</a:t>
            </a:r>
          </a:p>
          <a:p>
            <a:pPr marL="0" indent="0" algn="l">
              <a:buNone/>
              <a:defRPr sz="2000">
                <a:latin typeface="Arial" panose="020B0604020202020204"/>
              </a:defRPr>
            </a:pPr>
            <a:endParaRPr lang="pt-BR" sz="9000" dirty="0">
              <a:solidFill>
                <a:srgbClr val="2D374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2000">
                <a:latin typeface="Arial" panose="020B0604020202020204"/>
              </a:defRPr>
            </a:pPr>
            <a:r>
              <a:rPr lang="pt-BR" sz="9000" i="0" dirty="0">
                <a:effectLst/>
                <a:latin typeface="+mj-lt"/>
              </a:rPr>
              <a:t>PROGOV - Programa de Avaliação de Contas Municipais de Governo</a:t>
            </a:r>
            <a:endParaRPr lang="pt-BR" sz="9000" dirty="0">
              <a:latin typeface="+mj-lt"/>
            </a:endParaRPr>
          </a:p>
          <a:p>
            <a:pPr lvl="1">
              <a:defRPr sz="2000">
                <a:latin typeface="Arial" panose="020B0604020202020204"/>
              </a:defRPr>
            </a:pPr>
            <a:r>
              <a:rPr lang="pt-BR" sz="9000" dirty="0">
                <a:latin typeface="+mj-lt"/>
              </a:rPr>
              <a:t>Instituído em 2021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9000" b="1" dirty="0">
                <a:latin typeface="+mj-lt"/>
              </a:rPr>
              <a:t>Reformulou</a:t>
            </a:r>
            <a:r>
              <a:rPr lang="pt-BR" sz="9000" dirty="0">
                <a:latin typeface="+mj-lt"/>
              </a:rPr>
              <a:t> o processo de prestação de contas dos prefeitos paranaense.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9000" b="0" i="0" dirty="0">
                <a:solidFill>
                  <a:srgbClr val="000000"/>
                </a:solidFill>
                <a:effectLst/>
                <a:latin typeface="+mj-lt"/>
              </a:rPr>
              <a:t>Inclusão da Avaliação da Atuação </a:t>
            </a:r>
            <a:r>
              <a:rPr lang="pt-BR" sz="9000" b="1" i="0" dirty="0">
                <a:solidFill>
                  <a:srgbClr val="000000"/>
                </a:solidFill>
                <a:effectLst/>
                <a:latin typeface="+mj-lt"/>
              </a:rPr>
              <a:t>Governamental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9000" b="1" dirty="0">
                <a:latin typeface="+mj-lt"/>
              </a:rPr>
              <a:t>Ampliou</a:t>
            </a:r>
            <a:r>
              <a:rPr lang="pt-BR" sz="9000" dirty="0">
                <a:latin typeface="+mj-lt"/>
              </a:rPr>
              <a:t> as áreas de atuação.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9000" dirty="0">
                <a:latin typeface="+mj-lt"/>
              </a:rPr>
              <a:t>Gestão municipal orientada a </a:t>
            </a:r>
            <a:r>
              <a:rPr lang="pt-BR" sz="9000" b="1" dirty="0">
                <a:latin typeface="+mj-lt"/>
              </a:rPr>
              <a:t>resultados</a:t>
            </a:r>
          </a:p>
          <a:p>
            <a:pPr lvl="1">
              <a:defRPr sz="2000">
                <a:latin typeface="Arial" panose="020B0604020202020204"/>
              </a:defRPr>
            </a:pPr>
            <a:endParaRPr lang="pt-BR" sz="9000" dirty="0">
              <a:latin typeface="+mj-lt"/>
            </a:endParaRPr>
          </a:p>
          <a:p>
            <a:endParaRPr lang="pt-BR" sz="9000" dirty="0">
              <a:latin typeface="+mj-lt"/>
            </a:endParaRPr>
          </a:p>
          <a:p>
            <a:pPr algn="just"/>
            <a:r>
              <a:rPr lang="pt-BR" sz="9000" dirty="0">
                <a:latin typeface="+mj-lt"/>
              </a:rPr>
              <a:t>Vamos conhecer agora as novas áreas contempladas nas prestações de contas.</a:t>
            </a:r>
          </a:p>
          <a:p>
            <a:pPr algn="just"/>
            <a:endParaRPr lang="pt-BR" sz="9000" dirty="0">
              <a:latin typeface="+mj-lt"/>
            </a:endParaRPr>
          </a:p>
          <a:p>
            <a:pPr algn="just"/>
            <a:endParaRPr lang="pt-BR" sz="3000" dirty="0">
              <a:latin typeface="+mj-lt"/>
            </a:endParaRPr>
          </a:p>
          <a:p>
            <a:r>
              <a:rPr lang="pt-BR" sz="4800" dirty="0" err="1"/>
              <a:t>Video</a:t>
            </a:r>
            <a:r>
              <a:rPr lang="pt-BR" sz="4800" dirty="0"/>
              <a:t>: </a:t>
            </a:r>
            <a:r>
              <a:rPr lang="pt-BR" sz="4800" dirty="0">
                <a:hlinkClick r:id="rId2"/>
              </a:rPr>
              <a:t>https://www1.tce.pr.gov.br/transparencia/municipios/contas-municipais-de-governo.htm</a:t>
            </a:r>
            <a:r>
              <a:rPr lang="pt-BR" sz="4800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  <a:defRPr sz="2000">
                <a:latin typeface="Arial" panose="020B0604020202020204"/>
              </a:defRPr>
            </a:pPr>
            <a:r>
              <a:rPr lang="pt-BR" sz="11100" dirty="0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Visão geral do </a:t>
            </a:r>
            <a:r>
              <a:rPr lang="pt-BR" sz="11100" dirty="0" err="1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ProGov</a:t>
            </a:r>
            <a:r>
              <a:rPr lang="pt-BR" sz="11100" dirty="0">
                <a:solidFill>
                  <a:srgbClr val="2D374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sua evolução para 2026</a:t>
            </a:r>
          </a:p>
          <a:p>
            <a:pPr algn="l">
              <a:defRPr sz="2000">
                <a:latin typeface="Arial" panose="020B0604020202020204"/>
              </a:defRPr>
            </a:pPr>
            <a:r>
              <a:rPr lang="pt-BR" sz="11100" dirty="0">
                <a:latin typeface="+mj-lt"/>
              </a:rPr>
              <a:t>Áreas contempladas: 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Executivo 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Administração Financeira, 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Aquisições e Contratações, 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Assistência Social, 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Educação, 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Meio Ambiente, 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Previdência Social, 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Saúde e 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Transparência, Controle e Relacionamento com o Cidadão.</a:t>
            </a:r>
          </a:p>
          <a:p>
            <a:pPr lvl="1">
              <a:defRPr sz="2000">
                <a:latin typeface="Arial" panose="020B0604020202020204"/>
              </a:defRPr>
            </a:pPr>
            <a:r>
              <a:rPr lang="pt-BR" sz="11100" b="1" i="0" dirty="0">
                <a:solidFill>
                  <a:srgbClr val="000000"/>
                </a:solidFill>
                <a:effectLst/>
                <a:latin typeface="+mj-lt"/>
              </a:rPr>
              <a:t>Legislativo </a:t>
            </a:r>
          </a:p>
          <a:p>
            <a:endParaRPr lang="pt-BR" sz="30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756157"/>
          </a:xfrm>
        </p:spPr>
        <p:txBody>
          <a:bodyPr>
            <a:normAutofit fontScale="47500" lnSpcReduction="20000"/>
          </a:bodyPr>
          <a:lstStyle/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r>
              <a:rPr lang="pt-BR" sz="2400" dirty="0">
                <a:latin typeface="+mj-lt"/>
                <a:hlinkClick r:id="rId2"/>
              </a:rPr>
              <a:t>https://app.powerbi.com/view?r=eyJrIjoiYzViMTVjZDctNzFhNS00M2NhLTg1ZDQtMWRiMmRkYWZhNjBkIiwidCI6ImY3MGEwYWY2LWRhMGYtNDViZS1iN2VkLTlmOGMxYjI0YmZkZiIsImMiOjR9</a:t>
            </a:r>
            <a:r>
              <a:rPr lang="pt-BR" sz="2400" dirty="0">
                <a:latin typeface="+mj-lt"/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8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7" y="1074533"/>
            <a:ext cx="7992888" cy="456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de Governança no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ProGov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2026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756157"/>
          </a:xfrm>
        </p:spPr>
        <p:txBody>
          <a:bodyPr>
            <a:normAutofit/>
          </a:bodyPr>
          <a:lstStyle/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  <a:p>
            <a:endParaRPr lang="pt-BR" sz="30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t>9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758"/>
            <a:ext cx="12192000" cy="5670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quivo de base - Datalegi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1293</Words>
  <Application>Microsoft Office PowerPoint</Application>
  <PresentationFormat>Widescreen</PresentationFormat>
  <Paragraphs>307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Arial Rounded MT Bold</vt:lpstr>
      <vt:lpstr>Calibri</vt:lpstr>
      <vt:lpstr>Franklin Gothic Medium</vt:lpstr>
      <vt:lpstr>Wingdings</vt:lpstr>
      <vt:lpstr>1_Design padrão</vt:lpstr>
      <vt:lpstr>Arquivo de base - Datalegis</vt:lpstr>
      <vt:lpstr>Apresentação do PowerPoint</vt:lpstr>
      <vt:lpstr>Informações de Governança no PROGOV 2026</vt:lpstr>
      <vt:lpstr>Apresentação do PowerPoint</vt:lpstr>
      <vt:lpstr>Apresentação do PowerPoint</vt:lpstr>
      <vt:lpstr>Apresentação do PowerPoint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Informações de Governança no ProGov 2026</vt:lpstr>
      <vt:lpstr> Informações de Governança no ProGov 2026</vt:lpstr>
      <vt:lpstr>Informações de Governança no ProGov 2026</vt:lpstr>
      <vt:lpstr>Informações de Governança no ProGov 2026</vt:lpstr>
      <vt:lpstr>Referências Básicas</vt:lpstr>
      <vt:lpstr>Apresentação do PowerPoint</vt:lpstr>
    </vt:vector>
  </TitlesOfParts>
  <Company>Macroplan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</dc:creator>
  <cp:lastModifiedBy>Aurenilson Cipriano</cp:lastModifiedBy>
  <cp:revision>992</cp:revision>
  <dcterms:created xsi:type="dcterms:W3CDTF">2006-08-15T18:04:00Z</dcterms:created>
  <dcterms:modified xsi:type="dcterms:W3CDTF">2026-05-11T19:38:04Z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1046-12.1.0.25862</vt:lpwstr>
  </property>
  <property fmtid="{D5CDD505-2E9C-101B-9397-08002B2CF9AE}" pid="3" name="ICV">
    <vt:lpwstr>2E43527B25AE40AAA4584104294C1BEF_12</vt:lpwstr>
  </property>
</Properties>
</file>